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tif>
</file>

<file path=ppt/media/image3.tif>
</file>

<file path=ppt/media/image4.tiff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89068B-00C1-4D48-98A0-1C8B88BBA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59B2366-8972-4DA1-AA1F-BAD50322F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534CC4-D33F-459A-9409-49D769717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A64041-A95F-455B-8735-A6EC53E90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26940E-46F4-4B2E-A9A3-CD63BD185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2243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4A1C44-EE70-4B9D-B912-4A53A89E3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126CA3E-4715-4149-BEFD-B791EF052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6CB0D0-BC03-4DC9-9ACC-A101B3963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F2B3556-17C9-4D40-91DE-B42F42AB5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4461E4-D99D-4173-B5F1-7F6E4A041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8691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446A50C-B8DD-4220-9CEC-0EE599934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5061914-0245-4072-B0C7-E9F9264B0D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A44629-282D-437A-9AD5-8A09CB00C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923755-49BC-4605-9B7A-08048EAA6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D54BC6-F079-4AA2-B85B-77BA70E12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6597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2BD2E9-B92D-4501-BB47-EB6423E60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C0EE53-C099-482F-9C58-81922C896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5AD9D7-EE1F-4F97-A9B0-997F12D3A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C6DA06-FCD3-4CA9-B65B-31574A4BC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1AA360-D12C-4627-B374-6D2D1917C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415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689DA7-32BC-446E-A2E3-500FE5A42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C639C27-BF91-440D-8F7B-6DA30D00A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D7F4E0-B5C9-4A45-A98E-C2EC5BF21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579AE4-F281-454F-B1EA-C5C98DEA3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B3BEA7-7EA5-4F03-BF66-C2F6DF50A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9588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708500-FA50-4000-B66D-A3A297D8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A3EAE1-5849-403A-98D6-E724A6EB40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BE62E2F-A3FB-4842-AF78-FFEF985282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EA0B4CB-BC48-43FE-AB6D-67C6D3A90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B194203-FCA6-4D86-A518-0A8A40C5C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DFC55B-CFDF-47CB-8C7F-41F900FD8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640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2D83BC-3388-49DF-85EB-2AE0DD1B2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AE3B330-B950-40B3-8A5D-E0C45A7E5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709A408-F849-4331-8775-65A0288E57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8AFBA0F-9E2A-44D4-B144-A7196A75BD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9C60CF8-A1D2-4810-B080-E5E4AA0DA3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336BF05-5EC0-4F4B-8710-B7D4B75FF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448D921-55B4-44B9-9091-02FBBF690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19010CB-82CF-4824-8907-BC0F44BF2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5489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34647D-80CF-43BA-9919-E5B58713E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8538BFD-8070-4683-BC90-AC64EFAB1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F247EE-28FC-45B8-826E-6E95887D7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B506A3B-EE98-416E-8C17-8FC0DC72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7241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9D6834F-278B-42A3-9503-FBA2B4101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BD3F29F-F4BE-4D20-AC74-C6B823ACE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92315F9-9025-4830-8BFB-A4766DBF4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2697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85A7D-5A19-4DE0-BD30-819E50041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04686A-AEC8-43AC-B05C-12C4A4E71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5CF0FB5-B49D-492D-B27F-F38C2C17D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D8052C7-BFDC-4600-8713-89324A9EF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788E7FC-7CE5-4144-9206-957BA94A6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82937D5-20EB-4D62-8948-19EDB9FA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8917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2B52B4-12E5-4127-9C4F-AD49B7DB8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36977B8-4A53-4049-B83A-3FB7D56118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282B30F-D380-4D03-A79A-1DFBA26F3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DCA4CA-79AA-4DF9-870E-A93102EF9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94A3E8-EE25-4155-A871-EC67B6EE7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C6F71F1-4D73-409D-8F31-497D494C8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4556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AE8C746-8C44-4315-8D30-4BFE7CCF7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509EED-18F5-49A6-8163-DB5461EF0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DE039F3-2879-4320-B95F-DC1D6E1A4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54110-CAFE-470E-B2BA-394831329130}" type="datetimeFigureOut">
              <a:rPr lang="es-ES" smtClean="0"/>
              <a:t>30/09/2019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AEF337-E97A-44A2-AF1A-A9221FB75F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ECA99E-67E5-4CBE-AF49-AF42ADD3C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7B4F9-7A6A-47BE-8885-89E059147D8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5144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A0514F-A6DA-4B43-A2CB-313EE58258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Inmunoprecipitación hnRNPK</a:t>
            </a:r>
          </a:p>
        </p:txBody>
      </p:sp>
    </p:spTree>
    <p:extLst>
      <p:ext uri="{BB962C8B-B14F-4D97-AF65-F5344CB8AC3E}">
        <p14:creationId xmlns:p14="http://schemas.microsoft.com/office/powerpoint/2010/main" val="3319334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F4E4198-DF49-4A5A-8878-9F3BBD09B7B2}"/>
              </a:ext>
            </a:extLst>
          </p:cNvPr>
          <p:cNvSpPr txBox="1"/>
          <p:nvPr/>
        </p:nvSpPr>
        <p:spPr>
          <a:xfrm>
            <a:off x="577049" y="577049"/>
            <a:ext cx="324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– Experimento 1 – IP prueba 1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F08ECAF-F4BD-46D6-8B52-BA0E8DE161B2}"/>
              </a:ext>
            </a:extLst>
          </p:cNvPr>
          <p:cNvSpPr txBox="1"/>
          <p:nvPr/>
        </p:nvSpPr>
        <p:spPr>
          <a:xfrm>
            <a:off x="10067278" y="57704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09/07/19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20B6A59-CEFC-47EF-ACB5-849A3EFD5932}"/>
              </a:ext>
            </a:extLst>
          </p:cNvPr>
          <p:cNvSpPr txBox="1"/>
          <p:nvPr/>
        </p:nvSpPr>
        <p:spPr>
          <a:xfrm>
            <a:off x="719091" y="1526960"/>
            <a:ext cx="1001401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-Placa p100 sin tratar (Insulina t0h)</a:t>
            </a:r>
          </a:p>
          <a:p>
            <a:r>
              <a:rPr lang="es-ES" dirty="0"/>
              <a:t>-Sin </a:t>
            </a:r>
            <a:r>
              <a:rPr lang="es-ES" dirty="0" err="1"/>
              <a:t>sonicar</a:t>
            </a:r>
            <a:endParaRPr lang="es-ES" dirty="0"/>
          </a:p>
          <a:p>
            <a:r>
              <a:rPr lang="es-ES" dirty="0"/>
              <a:t>-[   ] = 1,41µg/µL (500uL) --&gt; 700µg de proteína total (WCE)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Dos tubos, con 232µL de WCE o extracto total (324,8µg) --&gt; IP1 e IP2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Un tubo para el Input, con 100µL (140µg)</a:t>
            </a:r>
          </a:p>
          <a:p>
            <a:pPr marL="800100" lvl="1" indent="-342900">
              <a:buFont typeface="+mj-lt"/>
              <a:buAutoNum type="arabicPeriod"/>
            </a:pPr>
            <a:endParaRPr lang="es-ES" dirty="0"/>
          </a:p>
          <a:p>
            <a:r>
              <a:rPr lang="es-ES" dirty="0"/>
              <a:t>-Condiciones de la IP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3 µg de IgG </a:t>
            </a:r>
            <a:r>
              <a:rPr lang="el-GR" dirty="0"/>
              <a:t>α</a:t>
            </a:r>
            <a:r>
              <a:rPr lang="es-ES" dirty="0"/>
              <a:t>-hnRNPK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Unión </a:t>
            </a:r>
            <a:r>
              <a:rPr lang="es-ES" dirty="0" err="1"/>
              <a:t>DB≡Ab</a:t>
            </a:r>
            <a:r>
              <a:rPr lang="es-ES" dirty="0"/>
              <a:t> --&gt; </a:t>
            </a:r>
            <a:r>
              <a:rPr lang="es-ES" dirty="0" err="1"/>
              <a:t>DB≡Ab≡proteína</a:t>
            </a:r>
            <a:endParaRPr lang="es-ES" dirty="0"/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2 métodos de elución: </a:t>
            </a:r>
            <a:r>
              <a:rPr lang="es-ES" i="1" dirty="0"/>
              <a:t>harsh</a:t>
            </a:r>
            <a:r>
              <a:rPr lang="es-ES" dirty="0"/>
              <a:t> (buffer de lisis de WB + azul de bromofenol y hervir a 95ºC) o </a:t>
            </a:r>
            <a:r>
              <a:rPr lang="es-ES" i="1" dirty="0" err="1"/>
              <a:t>gentle</a:t>
            </a:r>
            <a:r>
              <a:rPr lang="es-ES" dirty="0"/>
              <a:t> (100mM Glicina pH 2,5 (A) y glicina + buffer de lisis y AB (B))</a:t>
            </a:r>
          </a:p>
          <a:p>
            <a:pPr lvl="1"/>
            <a:r>
              <a:rPr lang="es-ES" dirty="0"/>
              <a:t>	-SB IP1 --&gt; [   ] = 0,72ug/</a:t>
            </a:r>
            <a:r>
              <a:rPr lang="es-ES" dirty="0" err="1"/>
              <a:t>uL</a:t>
            </a:r>
            <a:endParaRPr lang="es-ES" dirty="0"/>
          </a:p>
          <a:p>
            <a:pPr lvl="2"/>
            <a:r>
              <a:rPr lang="es-ES" dirty="0"/>
              <a:t>-SB IP2 --&gt; [   ] = 0,62ug/</a:t>
            </a:r>
            <a:r>
              <a:rPr lang="es-ES" dirty="0" err="1"/>
              <a:t>uL</a:t>
            </a:r>
            <a:endParaRPr lang="es-ES" dirty="0"/>
          </a:p>
          <a:p>
            <a:r>
              <a:rPr lang="es-ES" dirty="0"/>
              <a:t>-2 geles: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 err="1"/>
              <a:t>Coomasie</a:t>
            </a:r>
            <a:endParaRPr lang="es-ES" dirty="0"/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WB --&gt; gel al 8%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82652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35875C9-3AE0-4FC4-A6D7-425C63FD7F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3" t="11973" r="10620" b="13334"/>
          <a:stretch/>
        </p:blipFill>
        <p:spPr>
          <a:xfrm>
            <a:off x="1984250" y="1238344"/>
            <a:ext cx="7903028" cy="5122507"/>
          </a:xfrm>
          <a:prstGeom prst="rect">
            <a:avLst/>
          </a:prstGeom>
        </p:spPr>
      </p:pic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9F4B9C77-3D0F-49EB-BED9-57085CFCD622}"/>
              </a:ext>
            </a:extLst>
          </p:cNvPr>
          <p:cNvCxnSpPr/>
          <p:nvPr/>
        </p:nvCxnSpPr>
        <p:spPr>
          <a:xfrm>
            <a:off x="2183903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9DA3B173-AB3C-42CF-979D-7D8427FBD127}"/>
              </a:ext>
            </a:extLst>
          </p:cNvPr>
          <p:cNvCxnSpPr/>
          <p:nvPr/>
        </p:nvCxnSpPr>
        <p:spPr>
          <a:xfrm>
            <a:off x="2948859" y="1057919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C00BE43A-69F0-4B87-9D27-A377451B7CCE}"/>
              </a:ext>
            </a:extLst>
          </p:cNvPr>
          <p:cNvCxnSpPr/>
          <p:nvPr/>
        </p:nvCxnSpPr>
        <p:spPr>
          <a:xfrm>
            <a:off x="3738977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49B6378A-7C75-49A2-B568-488D6B2F8355}"/>
              </a:ext>
            </a:extLst>
          </p:cNvPr>
          <p:cNvCxnSpPr/>
          <p:nvPr/>
        </p:nvCxnSpPr>
        <p:spPr>
          <a:xfrm>
            <a:off x="4546843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FA0C72B3-03A8-4B18-A1DA-67B4BE30D553}"/>
              </a:ext>
            </a:extLst>
          </p:cNvPr>
          <p:cNvCxnSpPr/>
          <p:nvPr/>
        </p:nvCxnSpPr>
        <p:spPr>
          <a:xfrm>
            <a:off x="5328077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3E36F429-352D-4A38-B308-415075A8CCCD}"/>
              </a:ext>
            </a:extLst>
          </p:cNvPr>
          <p:cNvCxnSpPr/>
          <p:nvPr/>
        </p:nvCxnSpPr>
        <p:spPr>
          <a:xfrm>
            <a:off x="6113753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01757FED-4591-44FE-90F3-965F81927B05}"/>
              </a:ext>
            </a:extLst>
          </p:cNvPr>
          <p:cNvCxnSpPr/>
          <p:nvPr/>
        </p:nvCxnSpPr>
        <p:spPr>
          <a:xfrm>
            <a:off x="6917181" y="1057927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33767D06-9A8E-4E41-9BE4-F166C4802C39}"/>
              </a:ext>
            </a:extLst>
          </p:cNvPr>
          <p:cNvCxnSpPr/>
          <p:nvPr/>
        </p:nvCxnSpPr>
        <p:spPr>
          <a:xfrm>
            <a:off x="7654027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42AD716B-AB08-476A-811C-D3A376353F0E}"/>
              </a:ext>
            </a:extLst>
          </p:cNvPr>
          <p:cNvCxnSpPr/>
          <p:nvPr/>
        </p:nvCxnSpPr>
        <p:spPr>
          <a:xfrm>
            <a:off x="8461895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59998D54-C53D-4352-851E-A9646110EA11}"/>
              </a:ext>
            </a:extLst>
          </p:cNvPr>
          <p:cNvCxnSpPr/>
          <p:nvPr/>
        </p:nvCxnSpPr>
        <p:spPr>
          <a:xfrm>
            <a:off x="9225375" y="1056445"/>
            <a:ext cx="504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030348B-AFD4-4417-900C-CAD488A37136}"/>
              </a:ext>
            </a:extLst>
          </p:cNvPr>
          <p:cNvSpPr txBox="1"/>
          <p:nvPr/>
        </p:nvSpPr>
        <p:spPr>
          <a:xfrm>
            <a:off x="2201231" y="687113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C7C387F-0BB2-49E5-AB54-A0A9F026AC90}"/>
              </a:ext>
            </a:extLst>
          </p:cNvPr>
          <p:cNvSpPr txBox="1"/>
          <p:nvPr/>
        </p:nvSpPr>
        <p:spPr>
          <a:xfrm>
            <a:off x="5327524" y="687113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B1FA232-B3A0-4861-9771-1914B2FECB6E}"/>
              </a:ext>
            </a:extLst>
          </p:cNvPr>
          <p:cNvSpPr txBox="1"/>
          <p:nvPr/>
        </p:nvSpPr>
        <p:spPr>
          <a:xfrm>
            <a:off x="9234039" y="687113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058250B-7D55-4B5A-AFFF-A0E4132CE581}"/>
              </a:ext>
            </a:extLst>
          </p:cNvPr>
          <p:cNvSpPr txBox="1"/>
          <p:nvPr/>
        </p:nvSpPr>
        <p:spPr>
          <a:xfrm>
            <a:off x="2846601" y="687113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AA5AB665-9284-4229-96EF-895DA805A153}"/>
              </a:ext>
            </a:extLst>
          </p:cNvPr>
          <p:cNvSpPr txBox="1"/>
          <p:nvPr/>
        </p:nvSpPr>
        <p:spPr>
          <a:xfrm>
            <a:off x="3810080" y="687113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FDBDD543-0A64-4878-B097-F1E5D59ECB82}"/>
              </a:ext>
            </a:extLst>
          </p:cNvPr>
          <p:cNvSpPr txBox="1"/>
          <p:nvPr/>
        </p:nvSpPr>
        <p:spPr>
          <a:xfrm>
            <a:off x="4555374" y="6871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7F024F7C-67D0-4AA9-BEC9-F781DEC1426F}"/>
              </a:ext>
            </a:extLst>
          </p:cNvPr>
          <p:cNvSpPr txBox="1"/>
          <p:nvPr/>
        </p:nvSpPr>
        <p:spPr>
          <a:xfrm>
            <a:off x="6002614" y="687113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7E47910-5DF5-437C-85D4-95ADC1AAFD4B}"/>
              </a:ext>
            </a:extLst>
          </p:cNvPr>
          <p:cNvSpPr txBox="1"/>
          <p:nvPr/>
        </p:nvSpPr>
        <p:spPr>
          <a:xfrm>
            <a:off x="6966093" y="68711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A</a:t>
            </a:r>
            <a:endParaRPr lang="es-ES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0D35A5AE-E8CA-4502-B0FB-3370422133C4}"/>
              </a:ext>
            </a:extLst>
          </p:cNvPr>
          <p:cNvSpPr txBox="1"/>
          <p:nvPr/>
        </p:nvSpPr>
        <p:spPr>
          <a:xfrm>
            <a:off x="8512021" y="6871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51B21BF8-9A44-40B0-8491-6C5DFD22AC34}"/>
              </a:ext>
            </a:extLst>
          </p:cNvPr>
          <p:cNvSpPr txBox="1"/>
          <p:nvPr/>
        </p:nvSpPr>
        <p:spPr>
          <a:xfrm>
            <a:off x="7651464" y="687113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B</a:t>
            </a:r>
            <a:endParaRPr lang="es-ES" dirty="0"/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4C69D757-6042-4BCD-AA73-E21DC814F582}"/>
              </a:ext>
            </a:extLst>
          </p:cNvPr>
          <p:cNvCxnSpPr>
            <a:cxnSpLocks/>
          </p:cNvCxnSpPr>
          <p:nvPr/>
        </p:nvCxnSpPr>
        <p:spPr>
          <a:xfrm>
            <a:off x="2948859" y="523783"/>
            <a:ext cx="210198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5F15C92B-22DF-4F68-A41D-042F8D42F28B}"/>
              </a:ext>
            </a:extLst>
          </p:cNvPr>
          <p:cNvCxnSpPr>
            <a:cxnSpLocks/>
          </p:cNvCxnSpPr>
          <p:nvPr/>
        </p:nvCxnSpPr>
        <p:spPr>
          <a:xfrm flipV="1">
            <a:off x="6113753" y="514499"/>
            <a:ext cx="2852142" cy="928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adroTexto 31">
            <a:extLst>
              <a:ext uri="{FF2B5EF4-FFF2-40B4-BE49-F238E27FC236}">
                <a16:creationId xmlns:a16="http://schemas.microsoft.com/office/drawing/2014/main" id="{BA1FACFD-8B0B-40C7-95CE-CA8E67B66671}"/>
              </a:ext>
            </a:extLst>
          </p:cNvPr>
          <p:cNvSpPr txBox="1"/>
          <p:nvPr/>
        </p:nvSpPr>
        <p:spPr>
          <a:xfrm>
            <a:off x="3742498" y="154451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1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6C286DF5-4C61-48CA-977B-7C9783C00BB2}"/>
              </a:ext>
            </a:extLst>
          </p:cNvPr>
          <p:cNvSpPr txBox="1"/>
          <p:nvPr/>
        </p:nvSpPr>
        <p:spPr>
          <a:xfrm>
            <a:off x="7274366" y="145167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2</a:t>
            </a:r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97641CD5-426F-4CC9-B1D0-F79B6DF94BAE}"/>
              </a:ext>
            </a:extLst>
          </p:cNvPr>
          <p:cNvCxnSpPr/>
          <p:nvPr/>
        </p:nvCxnSpPr>
        <p:spPr>
          <a:xfrm>
            <a:off x="2948859" y="514499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BC6130C6-C890-445D-81EA-46D764D42661}"/>
              </a:ext>
            </a:extLst>
          </p:cNvPr>
          <p:cNvCxnSpPr/>
          <p:nvPr/>
        </p:nvCxnSpPr>
        <p:spPr>
          <a:xfrm>
            <a:off x="5050843" y="514499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8C7BD445-4A19-4FC0-A6D7-C12F02850248}"/>
              </a:ext>
            </a:extLst>
          </p:cNvPr>
          <p:cNvCxnSpPr/>
          <p:nvPr/>
        </p:nvCxnSpPr>
        <p:spPr>
          <a:xfrm>
            <a:off x="6125583" y="514499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C027D78B-C587-40F1-A0B0-163557B69503}"/>
              </a:ext>
            </a:extLst>
          </p:cNvPr>
          <p:cNvCxnSpPr/>
          <p:nvPr/>
        </p:nvCxnSpPr>
        <p:spPr>
          <a:xfrm>
            <a:off x="8959970" y="514499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248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blanco&#10;&#10;Descripción generada automáticamente">
            <a:extLst>
              <a:ext uri="{FF2B5EF4-FFF2-40B4-BE49-F238E27FC236}">
                <a16:creationId xmlns:a16="http://schemas.microsoft.com/office/drawing/2014/main" id="{ABF96188-D15E-43E4-B2ED-A9985709E2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9" t="22086" r="16074" b="23211"/>
          <a:stretch/>
        </p:blipFill>
        <p:spPr>
          <a:xfrm>
            <a:off x="6096000" y="1464071"/>
            <a:ext cx="5721961" cy="4153923"/>
          </a:xfrm>
          <a:prstGeom prst="rect">
            <a:avLst/>
          </a:prstGeom>
        </p:spPr>
      </p:pic>
      <p:pic>
        <p:nvPicPr>
          <p:cNvPr id="5" name="Imagen 4" descr="Imagen que contiene blanco, nieve, refrigerador&#10;&#10;Descripción generada automáticamente">
            <a:extLst>
              <a:ext uri="{FF2B5EF4-FFF2-40B4-BE49-F238E27FC236}">
                <a16:creationId xmlns:a16="http://schemas.microsoft.com/office/drawing/2014/main" id="{B7AFE289-784C-441B-ACCC-5566758FA7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2" t="26450" r="17833" b="35265"/>
          <a:stretch/>
        </p:blipFill>
        <p:spPr>
          <a:xfrm>
            <a:off x="334719" y="2706453"/>
            <a:ext cx="5513579" cy="2835194"/>
          </a:xfrm>
          <a:prstGeom prst="rect">
            <a:avLst/>
          </a:prstGeom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DB53B674-63A6-4C92-8999-900C6C92FACE}"/>
              </a:ext>
            </a:extLst>
          </p:cNvPr>
          <p:cNvCxnSpPr/>
          <p:nvPr/>
        </p:nvCxnSpPr>
        <p:spPr>
          <a:xfrm>
            <a:off x="969502" y="2598091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773AD282-08B9-4664-B265-88C75F4AD03D}"/>
              </a:ext>
            </a:extLst>
          </p:cNvPr>
          <p:cNvCxnSpPr/>
          <p:nvPr/>
        </p:nvCxnSpPr>
        <p:spPr>
          <a:xfrm>
            <a:off x="1524670" y="260043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ED3198E5-A2CB-4088-814D-0C46D10B5BE5}"/>
              </a:ext>
            </a:extLst>
          </p:cNvPr>
          <p:cNvCxnSpPr/>
          <p:nvPr/>
        </p:nvCxnSpPr>
        <p:spPr>
          <a:xfrm>
            <a:off x="2074302" y="259408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07946664-ABFA-4C27-AB59-7CB929F74A3D}"/>
              </a:ext>
            </a:extLst>
          </p:cNvPr>
          <p:cNvCxnSpPr/>
          <p:nvPr/>
        </p:nvCxnSpPr>
        <p:spPr>
          <a:xfrm>
            <a:off x="406024" y="2600622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AFF3C82-CEF9-4F43-8E20-DB9584992D69}"/>
              </a:ext>
            </a:extLst>
          </p:cNvPr>
          <p:cNvSpPr txBox="1"/>
          <p:nvPr/>
        </p:nvSpPr>
        <p:spPr>
          <a:xfrm>
            <a:off x="398291" y="2231104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40B703D2-8CD4-4776-9054-7B2D543F5419}"/>
              </a:ext>
            </a:extLst>
          </p:cNvPr>
          <p:cNvSpPr txBox="1"/>
          <p:nvPr/>
        </p:nvSpPr>
        <p:spPr>
          <a:xfrm>
            <a:off x="2579327" y="2231104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ED62425-BBDE-40EC-A50B-ABC45F1BBB5F}"/>
              </a:ext>
            </a:extLst>
          </p:cNvPr>
          <p:cNvSpPr txBox="1"/>
          <p:nvPr/>
        </p:nvSpPr>
        <p:spPr>
          <a:xfrm>
            <a:off x="5350115" y="2238581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0F7E8C9-1838-4451-B5E7-A0DC9C5A5E77}"/>
              </a:ext>
            </a:extLst>
          </p:cNvPr>
          <p:cNvSpPr txBox="1"/>
          <p:nvPr/>
        </p:nvSpPr>
        <p:spPr>
          <a:xfrm>
            <a:off x="845833" y="2231104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AF75338-17CD-48D4-82BF-86E619C0B6F5}"/>
              </a:ext>
            </a:extLst>
          </p:cNvPr>
          <p:cNvSpPr txBox="1"/>
          <p:nvPr/>
        </p:nvSpPr>
        <p:spPr>
          <a:xfrm>
            <a:off x="1556109" y="223858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44AF3ED-7F2B-4E04-BF4F-902AB4AF4214}"/>
              </a:ext>
            </a:extLst>
          </p:cNvPr>
          <p:cNvSpPr txBox="1"/>
          <p:nvPr/>
        </p:nvSpPr>
        <p:spPr>
          <a:xfrm>
            <a:off x="2075930" y="223110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1C5F4ECE-3003-4282-BA2E-53DA0063CA91}"/>
              </a:ext>
            </a:extLst>
          </p:cNvPr>
          <p:cNvSpPr txBox="1"/>
          <p:nvPr/>
        </p:nvSpPr>
        <p:spPr>
          <a:xfrm>
            <a:off x="3134428" y="2238581"/>
            <a:ext cx="517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3ED86A20-3C96-41F7-A6A4-C4AEC7F98318}"/>
              </a:ext>
            </a:extLst>
          </p:cNvPr>
          <p:cNvSpPr txBox="1"/>
          <p:nvPr/>
        </p:nvSpPr>
        <p:spPr>
          <a:xfrm>
            <a:off x="3715706" y="2238581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A</a:t>
            </a:r>
            <a:endParaRPr lang="es-ES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ECC258CB-48FE-4176-9DD5-197DD32570B4}"/>
              </a:ext>
            </a:extLst>
          </p:cNvPr>
          <p:cNvSpPr txBox="1"/>
          <p:nvPr/>
        </p:nvSpPr>
        <p:spPr>
          <a:xfrm>
            <a:off x="4854778" y="221840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BDBF8B7-2141-4E95-94F8-37E28E1FA7E2}"/>
              </a:ext>
            </a:extLst>
          </p:cNvPr>
          <p:cNvSpPr txBox="1"/>
          <p:nvPr/>
        </p:nvSpPr>
        <p:spPr>
          <a:xfrm>
            <a:off x="4280207" y="222475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B</a:t>
            </a:r>
            <a:endParaRPr lang="es-ES"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90A18246-97CE-4504-B8AD-00B23CC38C39}"/>
              </a:ext>
            </a:extLst>
          </p:cNvPr>
          <p:cNvSpPr txBox="1"/>
          <p:nvPr/>
        </p:nvSpPr>
        <p:spPr>
          <a:xfrm>
            <a:off x="1508957" y="1753353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1</a:t>
            </a: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C2E69088-F03B-4011-B093-6F229676FC4A}"/>
              </a:ext>
            </a:extLst>
          </p:cNvPr>
          <p:cNvCxnSpPr>
            <a:cxnSpLocks/>
          </p:cNvCxnSpPr>
          <p:nvPr/>
        </p:nvCxnSpPr>
        <p:spPr>
          <a:xfrm>
            <a:off x="969502" y="2122685"/>
            <a:ext cx="1548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02EDD510-D62F-459C-80F4-84140882E42C}"/>
              </a:ext>
            </a:extLst>
          </p:cNvPr>
          <p:cNvCxnSpPr/>
          <p:nvPr/>
        </p:nvCxnSpPr>
        <p:spPr>
          <a:xfrm>
            <a:off x="975852" y="2111814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0B0D205A-0A0B-47EC-96AC-ECBA6ACD1CF9}"/>
              </a:ext>
            </a:extLst>
          </p:cNvPr>
          <p:cNvCxnSpPr/>
          <p:nvPr/>
        </p:nvCxnSpPr>
        <p:spPr>
          <a:xfrm>
            <a:off x="2514071" y="2111814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BAFDCB75-0CCB-4E11-AB31-B070DFB82E65}"/>
              </a:ext>
            </a:extLst>
          </p:cNvPr>
          <p:cNvCxnSpPr/>
          <p:nvPr/>
        </p:nvCxnSpPr>
        <p:spPr>
          <a:xfrm>
            <a:off x="3179302" y="2591741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4A8D50DE-54CD-4E7B-8701-1E81BF791EF1}"/>
              </a:ext>
            </a:extLst>
          </p:cNvPr>
          <p:cNvCxnSpPr/>
          <p:nvPr/>
        </p:nvCxnSpPr>
        <p:spPr>
          <a:xfrm>
            <a:off x="3734470" y="259408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0270B904-D961-4994-8606-8AB3AE514997}"/>
              </a:ext>
            </a:extLst>
          </p:cNvPr>
          <p:cNvCxnSpPr/>
          <p:nvPr/>
        </p:nvCxnSpPr>
        <p:spPr>
          <a:xfrm>
            <a:off x="4284102" y="258773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BB148966-4F21-4B02-8A7B-F454CAECFAD6}"/>
              </a:ext>
            </a:extLst>
          </p:cNvPr>
          <p:cNvCxnSpPr/>
          <p:nvPr/>
        </p:nvCxnSpPr>
        <p:spPr>
          <a:xfrm>
            <a:off x="2615824" y="2594272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A3D710C5-D60E-414A-9850-A4F9A6A667F4}"/>
              </a:ext>
            </a:extLst>
          </p:cNvPr>
          <p:cNvCxnSpPr/>
          <p:nvPr/>
        </p:nvCxnSpPr>
        <p:spPr>
          <a:xfrm>
            <a:off x="4840498" y="258773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D1ABDCC2-B21B-4D82-A366-14DD1B31A44D}"/>
              </a:ext>
            </a:extLst>
          </p:cNvPr>
          <p:cNvCxnSpPr/>
          <p:nvPr/>
        </p:nvCxnSpPr>
        <p:spPr>
          <a:xfrm>
            <a:off x="5361825" y="258773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uadroTexto 43">
            <a:extLst>
              <a:ext uri="{FF2B5EF4-FFF2-40B4-BE49-F238E27FC236}">
                <a16:creationId xmlns:a16="http://schemas.microsoft.com/office/drawing/2014/main" id="{98E74CC9-B42C-4EF7-A059-F8B2ACA4F98E}"/>
              </a:ext>
            </a:extLst>
          </p:cNvPr>
          <p:cNvSpPr txBox="1"/>
          <p:nvPr/>
        </p:nvSpPr>
        <p:spPr>
          <a:xfrm>
            <a:off x="4014749" y="1746737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2</a:t>
            </a:r>
          </a:p>
        </p:txBody>
      </p: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9DC6C629-89EB-4C4D-B59F-C03053A1FF9D}"/>
              </a:ext>
            </a:extLst>
          </p:cNvPr>
          <p:cNvCxnSpPr>
            <a:cxnSpLocks/>
          </p:cNvCxnSpPr>
          <p:nvPr/>
        </p:nvCxnSpPr>
        <p:spPr>
          <a:xfrm>
            <a:off x="3179274" y="2117536"/>
            <a:ext cx="2088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07A12136-0BF6-4DFB-885C-41B63CA2027C}"/>
              </a:ext>
            </a:extLst>
          </p:cNvPr>
          <p:cNvCxnSpPr/>
          <p:nvPr/>
        </p:nvCxnSpPr>
        <p:spPr>
          <a:xfrm>
            <a:off x="3185624" y="2106665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0782D958-4695-4647-B62C-528DA10F82CC}"/>
              </a:ext>
            </a:extLst>
          </p:cNvPr>
          <p:cNvCxnSpPr/>
          <p:nvPr/>
        </p:nvCxnSpPr>
        <p:spPr>
          <a:xfrm>
            <a:off x="5276293" y="2106665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4A57467A-1DF4-4D56-947B-B41B0A9ADDB5}"/>
              </a:ext>
            </a:extLst>
          </p:cNvPr>
          <p:cNvCxnSpPr/>
          <p:nvPr/>
        </p:nvCxnSpPr>
        <p:spPr>
          <a:xfrm>
            <a:off x="6847999" y="1370461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8C2C1525-0B13-48F8-A4B9-6AC0C437AE3C}"/>
              </a:ext>
            </a:extLst>
          </p:cNvPr>
          <p:cNvCxnSpPr/>
          <p:nvPr/>
        </p:nvCxnSpPr>
        <p:spPr>
          <a:xfrm>
            <a:off x="7403167" y="137280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B93D7805-72FD-470D-8AA4-167FEB0E5938}"/>
              </a:ext>
            </a:extLst>
          </p:cNvPr>
          <p:cNvCxnSpPr/>
          <p:nvPr/>
        </p:nvCxnSpPr>
        <p:spPr>
          <a:xfrm>
            <a:off x="7952799" y="136645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>
            <a:extLst>
              <a:ext uri="{FF2B5EF4-FFF2-40B4-BE49-F238E27FC236}">
                <a16:creationId xmlns:a16="http://schemas.microsoft.com/office/drawing/2014/main" id="{E845CCF1-9F60-4C15-BD22-9415E47571D8}"/>
              </a:ext>
            </a:extLst>
          </p:cNvPr>
          <p:cNvCxnSpPr/>
          <p:nvPr/>
        </p:nvCxnSpPr>
        <p:spPr>
          <a:xfrm>
            <a:off x="6284521" y="1372992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CuadroTexto 52">
            <a:extLst>
              <a:ext uri="{FF2B5EF4-FFF2-40B4-BE49-F238E27FC236}">
                <a16:creationId xmlns:a16="http://schemas.microsoft.com/office/drawing/2014/main" id="{FEABF485-B963-40F6-8178-D26CCCAFDCE4}"/>
              </a:ext>
            </a:extLst>
          </p:cNvPr>
          <p:cNvSpPr txBox="1"/>
          <p:nvPr/>
        </p:nvSpPr>
        <p:spPr>
          <a:xfrm>
            <a:off x="6276788" y="1003474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B71F843A-B11F-4DE7-AEB1-2BC89F472C4B}"/>
              </a:ext>
            </a:extLst>
          </p:cNvPr>
          <p:cNvSpPr txBox="1"/>
          <p:nvPr/>
        </p:nvSpPr>
        <p:spPr>
          <a:xfrm>
            <a:off x="8457824" y="1003474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EB657F4F-2D6E-49EB-908A-B6B9EDB8B198}"/>
              </a:ext>
            </a:extLst>
          </p:cNvPr>
          <p:cNvSpPr txBox="1"/>
          <p:nvPr/>
        </p:nvSpPr>
        <p:spPr>
          <a:xfrm>
            <a:off x="11228612" y="1010951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C5B007FD-AC28-4515-9481-A5F2FAA7BC83}"/>
              </a:ext>
            </a:extLst>
          </p:cNvPr>
          <p:cNvSpPr txBox="1"/>
          <p:nvPr/>
        </p:nvSpPr>
        <p:spPr>
          <a:xfrm>
            <a:off x="6724330" y="1003474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963CC14B-0476-4891-98B7-A22832D5D5F1}"/>
              </a:ext>
            </a:extLst>
          </p:cNvPr>
          <p:cNvSpPr txBox="1"/>
          <p:nvPr/>
        </p:nvSpPr>
        <p:spPr>
          <a:xfrm>
            <a:off x="7434606" y="101095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BF5B77D8-12E4-4F64-B2BB-B5EFDB86B6C5}"/>
              </a:ext>
            </a:extLst>
          </p:cNvPr>
          <p:cNvSpPr txBox="1"/>
          <p:nvPr/>
        </p:nvSpPr>
        <p:spPr>
          <a:xfrm>
            <a:off x="7954427" y="100347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D7008D3C-47BE-41A3-811E-1226632BC377}"/>
              </a:ext>
            </a:extLst>
          </p:cNvPr>
          <p:cNvSpPr txBox="1"/>
          <p:nvPr/>
        </p:nvSpPr>
        <p:spPr>
          <a:xfrm>
            <a:off x="9012925" y="1010951"/>
            <a:ext cx="517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7C72E51D-C46B-4EF2-BE4E-FCD74976C3DC}"/>
              </a:ext>
            </a:extLst>
          </p:cNvPr>
          <p:cNvSpPr txBox="1"/>
          <p:nvPr/>
        </p:nvSpPr>
        <p:spPr>
          <a:xfrm>
            <a:off x="9594203" y="1010951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A</a:t>
            </a:r>
            <a:endParaRPr lang="es-ES" dirty="0"/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C5E63D66-E4A4-4D59-9B0F-B364ADEE773B}"/>
              </a:ext>
            </a:extLst>
          </p:cNvPr>
          <p:cNvSpPr txBox="1"/>
          <p:nvPr/>
        </p:nvSpPr>
        <p:spPr>
          <a:xfrm>
            <a:off x="10733275" y="99077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D423A830-25D3-495A-B6A8-9EE140C0C36C}"/>
              </a:ext>
            </a:extLst>
          </p:cNvPr>
          <p:cNvSpPr txBox="1"/>
          <p:nvPr/>
        </p:nvSpPr>
        <p:spPr>
          <a:xfrm>
            <a:off x="10158704" y="99712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  <a:r>
              <a:rPr lang="es-ES" sz="1200" dirty="0"/>
              <a:t>B</a:t>
            </a:r>
            <a:endParaRPr lang="es-ES" dirty="0"/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B400ADFC-2A1D-4764-BD5F-95C58130053B}"/>
              </a:ext>
            </a:extLst>
          </p:cNvPr>
          <p:cNvSpPr txBox="1"/>
          <p:nvPr/>
        </p:nvSpPr>
        <p:spPr>
          <a:xfrm>
            <a:off x="7387454" y="525723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1</a:t>
            </a:r>
          </a:p>
        </p:txBody>
      </p: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944C7274-A03B-4ED9-911B-E31384B6215F}"/>
              </a:ext>
            </a:extLst>
          </p:cNvPr>
          <p:cNvCxnSpPr>
            <a:cxnSpLocks/>
          </p:cNvCxnSpPr>
          <p:nvPr/>
        </p:nvCxnSpPr>
        <p:spPr>
          <a:xfrm>
            <a:off x="6847999" y="895055"/>
            <a:ext cx="1548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64">
            <a:extLst>
              <a:ext uri="{FF2B5EF4-FFF2-40B4-BE49-F238E27FC236}">
                <a16:creationId xmlns:a16="http://schemas.microsoft.com/office/drawing/2014/main" id="{B6093F18-0026-4223-BF6B-688D8F960ECB}"/>
              </a:ext>
            </a:extLst>
          </p:cNvPr>
          <p:cNvCxnSpPr/>
          <p:nvPr/>
        </p:nvCxnSpPr>
        <p:spPr>
          <a:xfrm>
            <a:off x="6854349" y="884184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>
            <a:extLst>
              <a:ext uri="{FF2B5EF4-FFF2-40B4-BE49-F238E27FC236}">
                <a16:creationId xmlns:a16="http://schemas.microsoft.com/office/drawing/2014/main" id="{DE62BDFA-42D2-45D2-9FC4-FD62ADC5C0EA}"/>
              </a:ext>
            </a:extLst>
          </p:cNvPr>
          <p:cNvCxnSpPr/>
          <p:nvPr/>
        </p:nvCxnSpPr>
        <p:spPr>
          <a:xfrm>
            <a:off x="8392568" y="884184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>
            <a:extLst>
              <a:ext uri="{FF2B5EF4-FFF2-40B4-BE49-F238E27FC236}">
                <a16:creationId xmlns:a16="http://schemas.microsoft.com/office/drawing/2014/main" id="{3E1D37DB-1C71-4CCA-A0CB-B3DF1C80C034}"/>
              </a:ext>
            </a:extLst>
          </p:cNvPr>
          <p:cNvCxnSpPr/>
          <p:nvPr/>
        </p:nvCxnSpPr>
        <p:spPr>
          <a:xfrm>
            <a:off x="9057799" y="1364111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7EA349FE-DB20-4494-BACF-824036C37535}"/>
              </a:ext>
            </a:extLst>
          </p:cNvPr>
          <p:cNvCxnSpPr/>
          <p:nvPr/>
        </p:nvCxnSpPr>
        <p:spPr>
          <a:xfrm>
            <a:off x="9612967" y="136645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68">
            <a:extLst>
              <a:ext uri="{FF2B5EF4-FFF2-40B4-BE49-F238E27FC236}">
                <a16:creationId xmlns:a16="http://schemas.microsoft.com/office/drawing/2014/main" id="{0EE21E10-4147-494A-A235-2B475FF03F3A}"/>
              </a:ext>
            </a:extLst>
          </p:cNvPr>
          <p:cNvCxnSpPr/>
          <p:nvPr/>
        </p:nvCxnSpPr>
        <p:spPr>
          <a:xfrm>
            <a:off x="10162599" y="136010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>
            <a:extLst>
              <a:ext uri="{FF2B5EF4-FFF2-40B4-BE49-F238E27FC236}">
                <a16:creationId xmlns:a16="http://schemas.microsoft.com/office/drawing/2014/main" id="{FD0B29E7-13C1-4741-81B5-9DD4836BB636}"/>
              </a:ext>
            </a:extLst>
          </p:cNvPr>
          <p:cNvCxnSpPr/>
          <p:nvPr/>
        </p:nvCxnSpPr>
        <p:spPr>
          <a:xfrm>
            <a:off x="8494321" y="1366642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E32372A0-FDDA-4EFA-AAEC-B3964E4023FA}"/>
              </a:ext>
            </a:extLst>
          </p:cNvPr>
          <p:cNvCxnSpPr/>
          <p:nvPr/>
        </p:nvCxnSpPr>
        <p:spPr>
          <a:xfrm>
            <a:off x="10718995" y="136010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FC0DE7F6-A9C0-4B9B-8983-3B4DDC375B99}"/>
              </a:ext>
            </a:extLst>
          </p:cNvPr>
          <p:cNvCxnSpPr/>
          <p:nvPr/>
        </p:nvCxnSpPr>
        <p:spPr>
          <a:xfrm>
            <a:off x="11240322" y="1360106"/>
            <a:ext cx="432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CuadroTexto 72">
            <a:extLst>
              <a:ext uri="{FF2B5EF4-FFF2-40B4-BE49-F238E27FC236}">
                <a16:creationId xmlns:a16="http://schemas.microsoft.com/office/drawing/2014/main" id="{F4629CB3-9CA6-44A3-8BD0-6960C1D38DAC}"/>
              </a:ext>
            </a:extLst>
          </p:cNvPr>
          <p:cNvSpPr txBox="1"/>
          <p:nvPr/>
        </p:nvSpPr>
        <p:spPr>
          <a:xfrm>
            <a:off x="9893246" y="519107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2</a:t>
            </a:r>
          </a:p>
        </p:txBody>
      </p: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7363AA72-9C6C-4048-B411-81ABD55DDC0D}"/>
              </a:ext>
            </a:extLst>
          </p:cNvPr>
          <p:cNvCxnSpPr>
            <a:cxnSpLocks/>
          </p:cNvCxnSpPr>
          <p:nvPr/>
        </p:nvCxnSpPr>
        <p:spPr>
          <a:xfrm>
            <a:off x="9057771" y="889906"/>
            <a:ext cx="2088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>
            <a:extLst>
              <a:ext uri="{FF2B5EF4-FFF2-40B4-BE49-F238E27FC236}">
                <a16:creationId xmlns:a16="http://schemas.microsoft.com/office/drawing/2014/main" id="{41ECED34-71EE-4B34-BEEB-1BE1E8F7A92D}"/>
              </a:ext>
            </a:extLst>
          </p:cNvPr>
          <p:cNvCxnSpPr/>
          <p:nvPr/>
        </p:nvCxnSpPr>
        <p:spPr>
          <a:xfrm>
            <a:off x="9064121" y="879035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CF5786C2-DA4C-4557-B41E-71B7040CCFCC}"/>
              </a:ext>
            </a:extLst>
          </p:cNvPr>
          <p:cNvCxnSpPr/>
          <p:nvPr/>
        </p:nvCxnSpPr>
        <p:spPr>
          <a:xfrm>
            <a:off x="11154790" y="879035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ángulo 76">
            <a:extLst>
              <a:ext uri="{FF2B5EF4-FFF2-40B4-BE49-F238E27FC236}">
                <a16:creationId xmlns:a16="http://schemas.microsoft.com/office/drawing/2014/main" id="{97E3D5E6-385D-4BE6-8AC7-4918C80BC42F}"/>
              </a:ext>
            </a:extLst>
          </p:cNvPr>
          <p:cNvSpPr/>
          <p:nvPr/>
        </p:nvSpPr>
        <p:spPr>
          <a:xfrm>
            <a:off x="594804" y="2706453"/>
            <a:ext cx="4900473" cy="3791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6969321E-A36E-418E-8C79-7DF7FB2D6325}"/>
              </a:ext>
            </a:extLst>
          </p:cNvPr>
          <p:cNvSpPr txBox="1"/>
          <p:nvPr/>
        </p:nvSpPr>
        <p:spPr>
          <a:xfrm>
            <a:off x="2361182" y="587069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hnRNPK</a:t>
            </a:r>
          </a:p>
        </p:txBody>
      </p:sp>
      <p:sp>
        <p:nvSpPr>
          <p:cNvPr id="79" name="Rectángulo 78">
            <a:extLst>
              <a:ext uri="{FF2B5EF4-FFF2-40B4-BE49-F238E27FC236}">
                <a16:creationId xmlns:a16="http://schemas.microsoft.com/office/drawing/2014/main" id="{DC460003-6410-4B44-8770-4AB04ECB0C90}"/>
              </a:ext>
            </a:extLst>
          </p:cNvPr>
          <p:cNvSpPr/>
          <p:nvPr/>
        </p:nvSpPr>
        <p:spPr>
          <a:xfrm>
            <a:off x="6763460" y="2172555"/>
            <a:ext cx="4476862" cy="3791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10DA6947-4F5A-4759-B4DE-FFAEF2BE6D69}"/>
              </a:ext>
            </a:extLst>
          </p:cNvPr>
          <p:cNvSpPr txBox="1"/>
          <p:nvPr/>
        </p:nvSpPr>
        <p:spPr>
          <a:xfrm>
            <a:off x="8755900" y="5957146"/>
            <a:ext cx="489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dirty="0"/>
              <a:t>IR</a:t>
            </a:r>
            <a:r>
              <a:rPr lang="el-GR" dirty="0"/>
              <a:t>β</a:t>
            </a:r>
            <a:endParaRPr lang="es-ES" dirty="0"/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DE8B543E-2353-40ED-A4FE-D132E5F25B5C}"/>
              </a:ext>
            </a:extLst>
          </p:cNvPr>
          <p:cNvSpPr txBox="1"/>
          <p:nvPr/>
        </p:nvSpPr>
        <p:spPr>
          <a:xfrm>
            <a:off x="9126519" y="5957146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2" name="CuadroTexto 81">
            <a:extLst>
              <a:ext uri="{FF2B5EF4-FFF2-40B4-BE49-F238E27FC236}">
                <a16:creationId xmlns:a16="http://schemas.microsoft.com/office/drawing/2014/main" id="{0D31A0EA-D5E0-42F5-9DA1-33B383F3D327}"/>
              </a:ext>
            </a:extLst>
          </p:cNvPr>
          <p:cNvSpPr txBox="1"/>
          <p:nvPr/>
        </p:nvSpPr>
        <p:spPr>
          <a:xfrm>
            <a:off x="3179274" y="587069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accent6"/>
                </a:solidFill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3278888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8CC2FAC-45D3-426C-A7F8-B98724CA50DE}"/>
              </a:ext>
            </a:extLst>
          </p:cNvPr>
          <p:cNvSpPr txBox="1"/>
          <p:nvPr/>
        </p:nvSpPr>
        <p:spPr>
          <a:xfrm>
            <a:off x="727969" y="1615736"/>
            <a:ext cx="732335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-Tratamientos con insulina 100nM a tiempos de 0, 12 y 24 horas</a:t>
            </a:r>
          </a:p>
          <a:p>
            <a:r>
              <a:rPr lang="es-ES" dirty="0"/>
              <a:t>-Sin </a:t>
            </a:r>
            <a:r>
              <a:rPr lang="es-ES" dirty="0" err="1"/>
              <a:t>sonicar</a:t>
            </a:r>
            <a:endParaRPr lang="es-ES" dirty="0"/>
          </a:p>
          <a:p>
            <a:r>
              <a:rPr lang="es-ES" dirty="0"/>
              <a:t>-Concentraciones:</a:t>
            </a:r>
          </a:p>
          <a:p>
            <a:pPr lvl="1"/>
            <a:r>
              <a:rPr lang="es-ES" dirty="0" err="1"/>
              <a:t>Ins</a:t>
            </a:r>
            <a:r>
              <a:rPr lang="es-ES" dirty="0"/>
              <a:t> t0 --&gt; [   ] = 3,55ug/</a:t>
            </a:r>
            <a:r>
              <a:rPr lang="es-ES" dirty="0" err="1"/>
              <a:t>uL</a:t>
            </a:r>
            <a:endParaRPr lang="es-ES" dirty="0"/>
          </a:p>
          <a:p>
            <a:pPr lvl="1"/>
            <a:r>
              <a:rPr lang="es-ES" dirty="0" err="1"/>
              <a:t>Ins</a:t>
            </a:r>
            <a:r>
              <a:rPr lang="es-ES" dirty="0"/>
              <a:t> t12-1 --&gt; [   ] = 3,85ug/</a:t>
            </a:r>
            <a:r>
              <a:rPr lang="es-ES" dirty="0" err="1"/>
              <a:t>uL</a:t>
            </a:r>
            <a:endParaRPr lang="es-ES" dirty="0"/>
          </a:p>
          <a:p>
            <a:pPr lvl="1"/>
            <a:r>
              <a:rPr lang="es-ES" dirty="0" err="1"/>
              <a:t>Ins</a:t>
            </a:r>
            <a:r>
              <a:rPr lang="es-ES" dirty="0"/>
              <a:t> t12-2 --&gt; [   ] = 3,35ug/</a:t>
            </a:r>
            <a:r>
              <a:rPr lang="es-ES" dirty="0" err="1"/>
              <a:t>uL</a:t>
            </a:r>
            <a:endParaRPr lang="es-ES" dirty="0"/>
          </a:p>
          <a:p>
            <a:pPr lvl="1"/>
            <a:r>
              <a:rPr lang="es-ES" dirty="0" err="1"/>
              <a:t>Ins</a:t>
            </a:r>
            <a:r>
              <a:rPr lang="es-ES" dirty="0"/>
              <a:t> t24-1 --&gt; [   ] = 2,90ug/</a:t>
            </a:r>
            <a:r>
              <a:rPr lang="es-ES" dirty="0" err="1"/>
              <a:t>uL</a:t>
            </a:r>
            <a:endParaRPr lang="es-ES" dirty="0"/>
          </a:p>
          <a:p>
            <a:pPr lvl="1"/>
            <a:r>
              <a:rPr lang="es-ES" dirty="0" err="1"/>
              <a:t>Ins</a:t>
            </a:r>
            <a:r>
              <a:rPr lang="es-ES" dirty="0"/>
              <a:t> t12-2 --&gt; [   ] = 2,60ug/</a:t>
            </a:r>
            <a:r>
              <a:rPr lang="es-ES" dirty="0" err="1"/>
              <a:t>uL</a:t>
            </a:r>
            <a:endParaRPr lang="es-ES" dirty="0"/>
          </a:p>
          <a:p>
            <a:endParaRPr lang="es-ES" dirty="0"/>
          </a:p>
          <a:p>
            <a:r>
              <a:rPr lang="es-ES" dirty="0"/>
              <a:t>-No se usa porque se decide no utilizar extractos de proteína total sin </a:t>
            </a:r>
            <a:r>
              <a:rPr lang="es-ES" dirty="0" err="1"/>
              <a:t>sonicar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2824675-5E2C-4B9B-8657-375CFBFDBF46}"/>
              </a:ext>
            </a:extLst>
          </p:cNvPr>
          <p:cNvSpPr txBox="1"/>
          <p:nvPr/>
        </p:nvSpPr>
        <p:spPr>
          <a:xfrm>
            <a:off x="727969" y="594804"/>
            <a:ext cx="3294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– Experimento 2 – IP prueba 0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BC65736-24A3-472F-8077-38611578566D}"/>
              </a:ext>
            </a:extLst>
          </p:cNvPr>
          <p:cNvSpPr txBox="1"/>
          <p:nvPr/>
        </p:nvSpPr>
        <p:spPr>
          <a:xfrm>
            <a:off x="10218198" y="57704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10/07/19</a:t>
            </a:r>
          </a:p>
        </p:txBody>
      </p:sp>
    </p:spTree>
    <p:extLst>
      <p:ext uri="{BB962C8B-B14F-4D97-AF65-F5344CB8AC3E}">
        <p14:creationId xmlns:p14="http://schemas.microsoft.com/office/powerpoint/2010/main" val="1910820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43FE07B3-B729-4BF1-A164-41FFFBCAB6A5}"/>
              </a:ext>
            </a:extLst>
          </p:cNvPr>
          <p:cNvSpPr txBox="1"/>
          <p:nvPr/>
        </p:nvSpPr>
        <p:spPr>
          <a:xfrm>
            <a:off x="727969" y="1615736"/>
            <a:ext cx="648825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-Tratamientos con insulina 100nM a tiempos de 0, 12 y 24 horas</a:t>
            </a:r>
          </a:p>
          <a:p>
            <a:r>
              <a:rPr lang="es-ES" dirty="0"/>
              <a:t>-</a:t>
            </a:r>
            <a:r>
              <a:rPr lang="es-ES" dirty="0" err="1"/>
              <a:t>Sonicado</a:t>
            </a:r>
            <a:endParaRPr lang="es-ES" dirty="0"/>
          </a:p>
          <a:p>
            <a:r>
              <a:rPr lang="es-ES" dirty="0"/>
              <a:t>-WCE, cantidad de proteína = 500ug</a:t>
            </a:r>
          </a:p>
          <a:p>
            <a:r>
              <a:rPr lang="es-ES" dirty="0"/>
              <a:t>-Concentraciones:</a:t>
            </a:r>
          </a:p>
          <a:p>
            <a:pPr lvl="1"/>
            <a:r>
              <a:rPr lang="es-ES" dirty="0"/>
              <a:t>IP1(WCE)--&gt; [   ] = 4,94ug/</a:t>
            </a:r>
            <a:r>
              <a:rPr lang="es-ES" dirty="0" err="1"/>
              <a:t>uL</a:t>
            </a:r>
            <a:r>
              <a:rPr lang="es-ES" dirty="0"/>
              <a:t> --&gt; 101,2uL</a:t>
            </a:r>
          </a:p>
          <a:p>
            <a:pPr lvl="1"/>
            <a:r>
              <a:rPr lang="es-ES" dirty="0"/>
              <a:t>IP2(WCE)--&gt; [   ] = 3,6ug/</a:t>
            </a:r>
            <a:r>
              <a:rPr lang="es-ES" dirty="0" err="1"/>
              <a:t>uL</a:t>
            </a:r>
            <a:r>
              <a:rPr lang="es-ES" dirty="0"/>
              <a:t> --&gt; 139uL</a:t>
            </a:r>
          </a:p>
          <a:p>
            <a:pPr lvl="1"/>
            <a:r>
              <a:rPr lang="es-ES" dirty="0"/>
              <a:t>Volumen igualado a 500uL</a:t>
            </a:r>
          </a:p>
          <a:p>
            <a:r>
              <a:rPr lang="es-ES" dirty="0"/>
              <a:t>-Dos anticuerpos </a:t>
            </a:r>
            <a:r>
              <a:rPr lang="el-GR" dirty="0"/>
              <a:t>α</a:t>
            </a:r>
            <a:r>
              <a:rPr lang="es-ES" dirty="0"/>
              <a:t>-hnRNPK: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hnRNPK Santa Cruz </a:t>
            </a:r>
            <a:r>
              <a:rPr lang="es-ES" dirty="0" err="1"/>
              <a:t>Biotechnologies</a:t>
            </a:r>
            <a:r>
              <a:rPr lang="es-ES" dirty="0"/>
              <a:t> </a:t>
            </a:r>
            <a:r>
              <a:rPr lang="es-ES" dirty="0">
                <a:solidFill>
                  <a:srgbClr val="FF0000"/>
                </a:solidFill>
              </a:rPr>
              <a:t>(s.c.)</a:t>
            </a:r>
            <a:r>
              <a:rPr lang="es-ES" dirty="0"/>
              <a:t> --&gt; mouse --&gt; IP1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hnRNPK Cell </a:t>
            </a:r>
            <a:r>
              <a:rPr lang="es-ES" dirty="0" err="1"/>
              <a:t>Signaling</a:t>
            </a:r>
            <a:r>
              <a:rPr lang="es-ES" dirty="0"/>
              <a:t> </a:t>
            </a:r>
            <a:r>
              <a:rPr lang="es-ES" dirty="0">
                <a:solidFill>
                  <a:srgbClr val="00B0F0"/>
                </a:solidFill>
              </a:rPr>
              <a:t>(</a:t>
            </a:r>
            <a:r>
              <a:rPr lang="es-ES" dirty="0" err="1">
                <a:solidFill>
                  <a:srgbClr val="00B0F0"/>
                </a:solidFill>
              </a:rPr>
              <a:t>c.s</a:t>
            </a:r>
            <a:r>
              <a:rPr lang="es-ES" dirty="0">
                <a:solidFill>
                  <a:srgbClr val="00B0F0"/>
                </a:solidFill>
              </a:rPr>
              <a:t>.)</a:t>
            </a:r>
            <a:r>
              <a:rPr lang="es-ES" dirty="0"/>
              <a:t> --&gt; </a:t>
            </a:r>
            <a:r>
              <a:rPr lang="es-ES" dirty="0" err="1"/>
              <a:t>rabbit</a:t>
            </a:r>
            <a:r>
              <a:rPr lang="es-ES" dirty="0"/>
              <a:t> --&gt; IP2</a:t>
            </a:r>
          </a:p>
          <a:p>
            <a:r>
              <a:rPr lang="es-ES" dirty="0"/>
              <a:t>-Condiciones de la IP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10 µg de IgG </a:t>
            </a:r>
            <a:r>
              <a:rPr lang="el-GR" dirty="0"/>
              <a:t>α</a:t>
            </a:r>
            <a:r>
              <a:rPr lang="es-ES" dirty="0"/>
              <a:t>-hnRNPK </a:t>
            </a:r>
            <a:r>
              <a:rPr lang="es-ES" dirty="0">
                <a:solidFill>
                  <a:srgbClr val="FF0000"/>
                </a:solidFill>
              </a:rPr>
              <a:t>(s.c.)</a:t>
            </a:r>
            <a:r>
              <a:rPr lang="es-ES" dirty="0"/>
              <a:t> y 2 µg de IgG </a:t>
            </a:r>
            <a:r>
              <a:rPr lang="el-GR" dirty="0"/>
              <a:t>α</a:t>
            </a:r>
            <a:r>
              <a:rPr lang="es-ES" dirty="0"/>
              <a:t>-hnRNPK </a:t>
            </a:r>
            <a:r>
              <a:rPr lang="es-ES" dirty="0">
                <a:solidFill>
                  <a:srgbClr val="00B0F0"/>
                </a:solidFill>
              </a:rPr>
              <a:t>(</a:t>
            </a:r>
            <a:r>
              <a:rPr lang="es-ES" dirty="0" err="1">
                <a:solidFill>
                  <a:srgbClr val="00B0F0"/>
                </a:solidFill>
              </a:rPr>
              <a:t>c.s</a:t>
            </a:r>
            <a:r>
              <a:rPr lang="es-ES" dirty="0">
                <a:solidFill>
                  <a:srgbClr val="00B0F0"/>
                </a:solidFill>
              </a:rPr>
              <a:t>.)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/>
              <a:t>Unión </a:t>
            </a:r>
            <a:r>
              <a:rPr lang="es-ES" dirty="0" err="1"/>
              <a:t>DB≡Ab</a:t>
            </a:r>
            <a:r>
              <a:rPr lang="es-ES" dirty="0"/>
              <a:t> --&gt; </a:t>
            </a:r>
            <a:r>
              <a:rPr lang="es-ES" dirty="0" err="1"/>
              <a:t>DB≡Ab≡proteína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88E4262-3043-4CCA-BC57-1481255AA74C}"/>
              </a:ext>
            </a:extLst>
          </p:cNvPr>
          <p:cNvSpPr txBox="1"/>
          <p:nvPr/>
        </p:nvSpPr>
        <p:spPr>
          <a:xfrm>
            <a:off x="727969" y="594804"/>
            <a:ext cx="324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– Experimento 3 – IP prueba 2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FD422F7-A67B-4804-93DE-E65A895F1C25}"/>
              </a:ext>
            </a:extLst>
          </p:cNvPr>
          <p:cNvSpPr txBox="1"/>
          <p:nvPr/>
        </p:nvSpPr>
        <p:spPr>
          <a:xfrm>
            <a:off x="10218198" y="57704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18/07/19</a:t>
            </a:r>
          </a:p>
        </p:txBody>
      </p:sp>
    </p:spTree>
    <p:extLst>
      <p:ext uri="{BB962C8B-B14F-4D97-AF65-F5344CB8AC3E}">
        <p14:creationId xmlns:p14="http://schemas.microsoft.com/office/powerpoint/2010/main" val="4051570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upo 30">
            <a:extLst>
              <a:ext uri="{FF2B5EF4-FFF2-40B4-BE49-F238E27FC236}">
                <a16:creationId xmlns:a16="http://schemas.microsoft.com/office/drawing/2014/main" id="{5375C8C9-D2F9-4C58-9F98-0AE4EB5C4D4A}"/>
              </a:ext>
            </a:extLst>
          </p:cNvPr>
          <p:cNvGrpSpPr/>
          <p:nvPr/>
        </p:nvGrpSpPr>
        <p:grpSpPr>
          <a:xfrm>
            <a:off x="5487264" y="1454998"/>
            <a:ext cx="6444324" cy="4445154"/>
            <a:chOff x="3545436" y="1295830"/>
            <a:chExt cx="4896887" cy="2977903"/>
          </a:xfrm>
        </p:grpSpPr>
        <p:sp>
          <p:nvSpPr>
            <p:cNvPr id="30" name="TextBox 38">
              <a:extLst>
                <a:ext uri="{FF2B5EF4-FFF2-40B4-BE49-F238E27FC236}">
                  <a16:creationId xmlns:a16="http://schemas.microsoft.com/office/drawing/2014/main" id="{C59047E4-25CD-48E5-BE2A-D037035C4930}"/>
                </a:ext>
              </a:extLst>
            </p:cNvPr>
            <p:cNvSpPr txBox="1"/>
            <p:nvPr/>
          </p:nvSpPr>
          <p:spPr>
            <a:xfrm>
              <a:off x="5821300" y="1306213"/>
              <a:ext cx="11849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IP: 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cs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WB: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scbt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08C1C5E-7387-4D57-BF03-42D3F2023E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481" r="12021" b="29376"/>
            <a:stretch/>
          </p:blipFill>
          <p:spPr>
            <a:xfrm>
              <a:off x="4446814" y="1876242"/>
              <a:ext cx="2819399" cy="179660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3A1A76A-E9D9-4CAB-BA8B-CFDFB5D16ADC}"/>
                </a:ext>
              </a:extLst>
            </p:cNvPr>
            <p:cNvSpPr txBox="1"/>
            <p:nvPr/>
          </p:nvSpPr>
          <p:spPr>
            <a:xfrm>
              <a:off x="4515909" y="1311542"/>
              <a:ext cx="108234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IP: 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scbt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WB: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cs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6" name="Straight Connector 7">
              <a:extLst>
                <a:ext uri="{FF2B5EF4-FFF2-40B4-BE49-F238E27FC236}">
                  <a16:creationId xmlns:a16="http://schemas.microsoft.com/office/drawing/2014/main" id="{4F9D4D96-3E0A-4E6D-9984-6F2A8501246A}"/>
                </a:ext>
              </a:extLst>
            </p:cNvPr>
            <p:cNvCxnSpPr>
              <a:cxnSpLocks/>
            </p:cNvCxnSpPr>
            <p:nvPr/>
          </p:nvCxnSpPr>
          <p:spPr>
            <a:xfrm>
              <a:off x="4562690" y="1780844"/>
              <a:ext cx="893725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8">
              <a:extLst>
                <a:ext uri="{FF2B5EF4-FFF2-40B4-BE49-F238E27FC236}">
                  <a16:creationId xmlns:a16="http://schemas.microsoft.com/office/drawing/2014/main" id="{34A4839F-BDAB-4B66-B46C-BD4396975A9F}"/>
                </a:ext>
              </a:extLst>
            </p:cNvPr>
            <p:cNvCxnSpPr>
              <a:cxnSpLocks/>
            </p:cNvCxnSpPr>
            <p:nvPr/>
          </p:nvCxnSpPr>
          <p:spPr>
            <a:xfrm>
              <a:off x="5910434" y="1780844"/>
              <a:ext cx="875473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9">
              <a:extLst>
                <a:ext uri="{FF2B5EF4-FFF2-40B4-BE49-F238E27FC236}">
                  <a16:creationId xmlns:a16="http://schemas.microsoft.com/office/drawing/2014/main" id="{23DB3A6A-7E30-4C4E-8912-1405647FF822}"/>
                </a:ext>
              </a:extLst>
            </p:cNvPr>
            <p:cNvSpPr txBox="1"/>
            <p:nvPr/>
          </p:nvSpPr>
          <p:spPr>
            <a:xfrm rot="16200000">
              <a:off x="5447487" y="1396609"/>
              <a:ext cx="556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Std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10">
              <a:extLst>
                <a:ext uri="{FF2B5EF4-FFF2-40B4-BE49-F238E27FC236}">
                  <a16:creationId xmlns:a16="http://schemas.microsoft.com/office/drawing/2014/main" id="{037B6E81-CA6C-4256-BB09-1D614771B6C8}"/>
                </a:ext>
              </a:extLst>
            </p:cNvPr>
            <p:cNvSpPr txBox="1"/>
            <p:nvPr/>
          </p:nvSpPr>
          <p:spPr>
            <a:xfrm rot="16200000">
              <a:off x="6764437" y="1389446"/>
              <a:ext cx="556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Std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0" name="Straight Connector 11">
              <a:extLst>
                <a:ext uri="{FF2B5EF4-FFF2-40B4-BE49-F238E27FC236}">
                  <a16:creationId xmlns:a16="http://schemas.microsoft.com/office/drawing/2014/main" id="{1FA93E7F-DC9D-42D8-B6EE-F921102C2C06}"/>
                </a:ext>
              </a:extLst>
            </p:cNvPr>
            <p:cNvCxnSpPr>
              <a:cxnSpLocks/>
            </p:cNvCxnSpPr>
            <p:nvPr/>
          </p:nvCxnSpPr>
          <p:spPr>
            <a:xfrm>
              <a:off x="7266214" y="2623546"/>
              <a:ext cx="24765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3">
              <a:extLst>
                <a:ext uri="{FF2B5EF4-FFF2-40B4-BE49-F238E27FC236}">
                  <a16:creationId xmlns:a16="http://schemas.microsoft.com/office/drawing/2014/main" id="{B95554AF-7F33-4BA1-82CC-4E19A7A717FB}"/>
                </a:ext>
              </a:extLst>
            </p:cNvPr>
            <p:cNvSpPr txBox="1"/>
            <p:nvPr/>
          </p:nvSpPr>
          <p:spPr>
            <a:xfrm>
              <a:off x="7513864" y="2438880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100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kD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2" name="Straight Connector 15">
              <a:extLst>
                <a:ext uri="{FF2B5EF4-FFF2-40B4-BE49-F238E27FC236}">
                  <a16:creationId xmlns:a16="http://schemas.microsoft.com/office/drawing/2014/main" id="{DC7F9084-CC78-48DB-9387-98176EC29BD4}"/>
                </a:ext>
              </a:extLst>
            </p:cNvPr>
            <p:cNvCxnSpPr>
              <a:cxnSpLocks/>
            </p:cNvCxnSpPr>
            <p:nvPr/>
          </p:nvCxnSpPr>
          <p:spPr>
            <a:xfrm>
              <a:off x="7266214" y="2871196"/>
              <a:ext cx="24765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6">
              <a:extLst>
                <a:ext uri="{FF2B5EF4-FFF2-40B4-BE49-F238E27FC236}">
                  <a16:creationId xmlns:a16="http://schemas.microsoft.com/office/drawing/2014/main" id="{21BF840F-E7BA-4C5F-B3D1-81F328AAE966}"/>
                </a:ext>
              </a:extLst>
            </p:cNvPr>
            <p:cNvSpPr txBox="1"/>
            <p:nvPr/>
          </p:nvSpPr>
          <p:spPr>
            <a:xfrm>
              <a:off x="7513863" y="2686530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75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kD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4" name="Straight Connector 17">
              <a:extLst>
                <a:ext uri="{FF2B5EF4-FFF2-40B4-BE49-F238E27FC236}">
                  <a16:creationId xmlns:a16="http://schemas.microsoft.com/office/drawing/2014/main" id="{15F9ECBC-BA6C-47A4-88E4-8AB1A5B8CA29}"/>
                </a:ext>
              </a:extLst>
            </p:cNvPr>
            <p:cNvCxnSpPr>
              <a:cxnSpLocks/>
            </p:cNvCxnSpPr>
            <p:nvPr/>
          </p:nvCxnSpPr>
          <p:spPr>
            <a:xfrm>
              <a:off x="7266214" y="3488177"/>
              <a:ext cx="24765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8">
              <a:extLst>
                <a:ext uri="{FF2B5EF4-FFF2-40B4-BE49-F238E27FC236}">
                  <a16:creationId xmlns:a16="http://schemas.microsoft.com/office/drawing/2014/main" id="{E62A7511-B16C-4A82-9719-1B3E25A54328}"/>
                </a:ext>
              </a:extLst>
            </p:cNvPr>
            <p:cNvSpPr txBox="1"/>
            <p:nvPr/>
          </p:nvSpPr>
          <p:spPr>
            <a:xfrm>
              <a:off x="7513863" y="3303511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50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kD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Rectangle 19">
              <a:extLst>
                <a:ext uri="{FF2B5EF4-FFF2-40B4-BE49-F238E27FC236}">
                  <a16:creationId xmlns:a16="http://schemas.microsoft.com/office/drawing/2014/main" id="{AC61B77A-8B1A-471B-9960-3B82E8FE4932}"/>
                </a:ext>
              </a:extLst>
            </p:cNvPr>
            <p:cNvSpPr/>
            <p:nvPr/>
          </p:nvSpPr>
          <p:spPr>
            <a:xfrm>
              <a:off x="4318573" y="3055862"/>
              <a:ext cx="1296023" cy="247649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20">
              <a:extLst>
                <a:ext uri="{FF2B5EF4-FFF2-40B4-BE49-F238E27FC236}">
                  <a16:creationId xmlns:a16="http://schemas.microsoft.com/office/drawing/2014/main" id="{AD830A5B-2F3D-446F-9D92-2316C79A27C8}"/>
                </a:ext>
              </a:extLst>
            </p:cNvPr>
            <p:cNvSpPr txBox="1"/>
            <p:nvPr/>
          </p:nvSpPr>
          <p:spPr>
            <a:xfrm>
              <a:off x="3545436" y="3055862"/>
              <a:ext cx="10134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err="1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hnRNPK</a:t>
              </a:r>
              <a:endParaRPr lang="en-US" sz="16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Rectangle 22">
              <a:extLst>
                <a:ext uri="{FF2B5EF4-FFF2-40B4-BE49-F238E27FC236}">
                  <a16:creationId xmlns:a16="http://schemas.microsoft.com/office/drawing/2014/main" id="{571A29E8-2535-4A58-9977-EA1F751C6978}"/>
                </a:ext>
              </a:extLst>
            </p:cNvPr>
            <p:cNvSpPr/>
            <p:nvPr/>
          </p:nvSpPr>
          <p:spPr>
            <a:xfrm>
              <a:off x="5776640" y="3055862"/>
              <a:ext cx="1137149" cy="247649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27">
              <a:extLst>
                <a:ext uri="{FF2B5EF4-FFF2-40B4-BE49-F238E27FC236}">
                  <a16:creationId xmlns:a16="http://schemas.microsoft.com/office/drawing/2014/main" id="{4701FCDE-F7F5-48E2-86BF-D4FDF019DDFF}"/>
                </a:ext>
              </a:extLst>
            </p:cNvPr>
            <p:cNvSpPr/>
            <p:nvPr/>
          </p:nvSpPr>
          <p:spPr>
            <a:xfrm>
              <a:off x="4314276" y="2575986"/>
              <a:ext cx="1296023" cy="247649"/>
            </a:xfrm>
            <a:prstGeom prst="rect">
              <a:avLst/>
            </a:prstGeom>
            <a:noFill/>
            <a:ln w="28575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28">
              <a:extLst>
                <a:ext uri="{FF2B5EF4-FFF2-40B4-BE49-F238E27FC236}">
                  <a16:creationId xmlns:a16="http://schemas.microsoft.com/office/drawing/2014/main" id="{17A3858E-F023-4B9A-8D76-42B40C2550AC}"/>
                </a:ext>
              </a:extLst>
            </p:cNvPr>
            <p:cNvSpPr txBox="1"/>
            <p:nvPr/>
          </p:nvSpPr>
          <p:spPr>
            <a:xfrm>
              <a:off x="3635204" y="2587709"/>
              <a:ext cx="92365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¿INSR?</a:t>
              </a:r>
            </a:p>
          </p:txBody>
        </p:sp>
        <p:sp>
          <p:nvSpPr>
            <p:cNvPr id="21" name="TextBox 29">
              <a:extLst>
                <a:ext uri="{FF2B5EF4-FFF2-40B4-BE49-F238E27FC236}">
                  <a16:creationId xmlns:a16="http://schemas.microsoft.com/office/drawing/2014/main" id="{B4FCA8BE-969C-4782-A3CA-6E80850A86FD}"/>
                </a:ext>
              </a:extLst>
            </p:cNvPr>
            <p:cNvSpPr txBox="1"/>
            <p:nvPr/>
          </p:nvSpPr>
          <p:spPr>
            <a:xfrm rot="16200000">
              <a:off x="4348519" y="3740254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Input</a:t>
              </a:r>
            </a:p>
          </p:txBody>
        </p:sp>
        <p:sp>
          <p:nvSpPr>
            <p:cNvPr id="22" name="TextBox 30">
              <a:extLst>
                <a:ext uri="{FF2B5EF4-FFF2-40B4-BE49-F238E27FC236}">
                  <a16:creationId xmlns:a16="http://schemas.microsoft.com/office/drawing/2014/main" id="{A4BA3488-595E-40C9-9565-6A0EA244D3FC}"/>
                </a:ext>
              </a:extLst>
            </p:cNvPr>
            <p:cNvSpPr txBox="1"/>
            <p:nvPr/>
          </p:nvSpPr>
          <p:spPr>
            <a:xfrm rot="16200000">
              <a:off x="4835612" y="3682368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IP</a:t>
              </a:r>
            </a:p>
          </p:txBody>
        </p:sp>
        <p:sp>
          <p:nvSpPr>
            <p:cNvPr id="23" name="TextBox 31">
              <a:extLst>
                <a:ext uri="{FF2B5EF4-FFF2-40B4-BE49-F238E27FC236}">
                  <a16:creationId xmlns:a16="http://schemas.microsoft.com/office/drawing/2014/main" id="{2D731D73-CF02-45D1-AE46-C67B02DC1821}"/>
                </a:ext>
              </a:extLst>
            </p:cNvPr>
            <p:cNvSpPr txBox="1"/>
            <p:nvPr/>
          </p:nvSpPr>
          <p:spPr>
            <a:xfrm rot="16200000">
              <a:off x="5152175" y="3674100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SB</a:t>
              </a:r>
            </a:p>
          </p:txBody>
        </p:sp>
        <p:sp>
          <p:nvSpPr>
            <p:cNvPr id="24" name="TextBox 32">
              <a:extLst>
                <a:ext uri="{FF2B5EF4-FFF2-40B4-BE49-F238E27FC236}">
                  <a16:creationId xmlns:a16="http://schemas.microsoft.com/office/drawing/2014/main" id="{71FDC7A2-309E-463F-BDEE-BB3294BFC141}"/>
                </a:ext>
              </a:extLst>
            </p:cNvPr>
            <p:cNvSpPr txBox="1"/>
            <p:nvPr/>
          </p:nvSpPr>
          <p:spPr>
            <a:xfrm rot="16200000">
              <a:off x="5687755" y="3731717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Input</a:t>
              </a:r>
            </a:p>
          </p:txBody>
        </p:sp>
        <p:sp>
          <p:nvSpPr>
            <p:cNvPr id="25" name="TextBox 33">
              <a:extLst>
                <a:ext uri="{FF2B5EF4-FFF2-40B4-BE49-F238E27FC236}">
                  <a16:creationId xmlns:a16="http://schemas.microsoft.com/office/drawing/2014/main" id="{26977941-92E9-40C9-AFEF-DD8059035715}"/>
                </a:ext>
              </a:extLst>
            </p:cNvPr>
            <p:cNvSpPr txBox="1"/>
            <p:nvPr/>
          </p:nvSpPr>
          <p:spPr>
            <a:xfrm rot="16200000">
              <a:off x="6174847" y="3667219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IP</a:t>
              </a:r>
            </a:p>
          </p:txBody>
        </p:sp>
        <p:sp>
          <p:nvSpPr>
            <p:cNvPr id="26" name="TextBox 34">
              <a:extLst>
                <a:ext uri="{FF2B5EF4-FFF2-40B4-BE49-F238E27FC236}">
                  <a16:creationId xmlns:a16="http://schemas.microsoft.com/office/drawing/2014/main" id="{8C147400-C2FE-4E2C-AD6F-25D86EF43362}"/>
                </a:ext>
              </a:extLst>
            </p:cNvPr>
            <p:cNvSpPr txBox="1"/>
            <p:nvPr/>
          </p:nvSpPr>
          <p:spPr>
            <a:xfrm rot="16200000">
              <a:off x="6469579" y="3674099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SB</a:t>
              </a:r>
            </a:p>
          </p:txBody>
        </p:sp>
        <p:cxnSp>
          <p:nvCxnSpPr>
            <p:cNvPr id="27" name="Straight Connector 35">
              <a:extLst>
                <a:ext uri="{FF2B5EF4-FFF2-40B4-BE49-F238E27FC236}">
                  <a16:creationId xmlns:a16="http://schemas.microsoft.com/office/drawing/2014/main" id="{5FF1FFC6-8F5C-44F8-B47D-BA503ABD5881}"/>
                </a:ext>
              </a:extLst>
            </p:cNvPr>
            <p:cNvCxnSpPr>
              <a:cxnSpLocks/>
            </p:cNvCxnSpPr>
            <p:nvPr/>
          </p:nvCxnSpPr>
          <p:spPr>
            <a:xfrm>
              <a:off x="7266213" y="2344796"/>
              <a:ext cx="24765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36">
              <a:extLst>
                <a:ext uri="{FF2B5EF4-FFF2-40B4-BE49-F238E27FC236}">
                  <a16:creationId xmlns:a16="http://schemas.microsoft.com/office/drawing/2014/main" id="{FB1DB8F9-16EB-4F21-B49F-2E447EBEC05D}"/>
                </a:ext>
              </a:extLst>
            </p:cNvPr>
            <p:cNvSpPr txBox="1"/>
            <p:nvPr/>
          </p:nvSpPr>
          <p:spPr>
            <a:xfrm>
              <a:off x="7513863" y="2160130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150 </a:t>
              </a:r>
              <a:r>
                <a:rPr lang="en-US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kD</a:t>
              </a:r>
              <a:endParaRPr 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Rectangle 37">
              <a:extLst>
                <a:ext uri="{FF2B5EF4-FFF2-40B4-BE49-F238E27FC236}">
                  <a16:creationId xmlns:a16="http://schemas.microsoft.com/office/drawing/2014/main" id="{EAD814DC-8376-477B-93AD-EC3EDBAF6F7A}"/>
                </a:ext>
              </a:extLst>
            </p:cNvPr>
            <p:cNvSpPr/>
            <p:nvPr/>
          </p:nvSpPr>
          <p:spPr>
            <a:xfrm>
              <a:off x="5762007" y="2591342"/>
              <a:ext cx="1096048" cy="247649"/>
            </a:xfrm>
            <a:prstGeom prst="rect">
              <a:avLst/>
            </a:prstGeom>
            <a:noFill/>
            <a:ln w="28575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CuadroTexto 33">
            <a:extLst>
              <a:ext uri="{FF2B5EF4-FFF2-40B4-BE49-F238E27FC236}">
                <a16:creationId xmlns:a16="http://schemas.microsoft.com/office/drawing/2014/main" id="{C3861EA1-DA88-4918-BDFC-84D01522F7DE}"/>
              </a:ext>
            </a:extLst>
          </p:cNvPr>
          <p:cNvSpPr txBox="1"/>
          <p:nvPr/>
        </p:nvSpPr>
        <p:spPr>
          <a:xfrm>
            <a:off x="10218198" y="57704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24/07/19</a:t>
            </a:r>
          </a:p>
        </p:txBody>
      </p:sp>
      <p:pic>
        <p:nvPicPr>
          <p:cNvPr id="36" name="Imagen 35" descr="Imagen que contiene agua, cubierto, hombre, grande&#10;&#10;Descripción generada automáticamente">
            <a:extLst>
              <a:ext uri="{FF2B5EF4-FFF2-40B4-BE49-F238E27FC236}">
                <a16:creationId xmlns:a16="http://schemas.microsoft.com/office/drawing/2014/main" id="{72820AD9-FE48-4EB8-B4D3-6CE47F6549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488" y="2178985"/>
            <a:ext cx="5140070" cy="3392008"/>
          </a:xfrm>
          <a:prstGeom prst="rect">
            <a:avLst/>
          </a:prstGeom>
        </p:spPr>
      </p:pic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859C1898-BFB5-4D72-9FE6-5AA91D1DA32C}"/>
              </a:ext>
            </a:extLst>
          </p:cNvPr>
          <p:cNvCxnSpPr/>
          <p:nvPr/>
        </p:nvCxnSpPr>
        <p:spPr>
          <a:xfrm>
            <a:off x="1032895" y="2050746"/>
            <a:ext cx="360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uadroTexto 40">
            <a:extLst>
              <a:ext uri="{FF2B5EF4-FFF2-40B4-BE49-F238E27FC236}">
                <a16:creationId xmlns:a16="http://schemas.microsoft.com/office/drawing/2014/main" id="{3992647F-3B54-46D7-ACEF-E54ED46C806E}"/>
              </a:ext>
            </a:extLst>
          </p:cNvPr>
          <p:cNvSpPr txBox="1"/>
          <p:nvPr/>
        </p:nvSpPr>
        <p:spPr>
          <a:xfrm>
            <a:off x="2402750" y="1671051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C00A4EB3-1B01-469B-92C5-88B5A94C633B}"/>
              </a:ext>
            </a:extLst>
          </p:cNvPr>
          <p:cNvSpPr txBox="1"/>
          <p:nvPr/>
        </p:nvSpPr>
        <p:spPr>
          <a:xfrm>
            <a:off x="874754" y="1671051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A949E9CD-E049-4C89-B353-C45D5EA85161}"/>
              </a:ext>
            </a:extLst>
          </p:cNvPr>
          <p:cNvSpPr txBox="1"/>
          <p:nvPr/>
        </p:nvSpPr>
        <p:spPr>
          <a:xfrm>
            <a:off x="1499276" y="167105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69434700-06E6-4416-BCA3-C8945EC6AA10}"/>
              </a:ext>
            </a:extLst>
          </p:cNvPr>
          <p:cNvSpPr txBox="1"/>
          <p:nvPr/>
        </p:nvSpPr>
        <p:spPr>
          <a:xfrm>
            <a:off x="1956531" y="167105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4C5A2DE0-58D9-4774-A9E0-0776B3FBC089}"/>
              </a:ext>
            </a:extLst>
          </p:cNvPr>
          <p:cNvCxnSpPr>
            <a:cxnSpLocks/>
          </p:cNvCxnSpPr>
          <p:nvPr/>
        </p:nvCxnSpPr>
        <p:spPr>
          <a:xfrm>
            <a:off x="2312877" y="577049"/>
            <a:ext cx="210198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uadroTexto 45">
            <a:extLst>
              <a:ext uri="{FF2B5EF4-FFF2-40B4-BE49-F238E27FC236}">
                <a16:creationId xmlns:a16="http://schemas.microsoft.com/office/drawing/2014/main" id="{FAB915BD-1392-42F7-873D-D2D8308448B1}"/>
              </a:ext>
            </a:extLst>
          </p:cNvPr>
          <p:cNvSpPr txBox="1"/>
          <p:nvPr/>
        </p:nvSpPr>
        <p:spPr>
          <a:xfrm>
            <a:off x="3106516" y="207717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 1</a:t>
            </a:r>
          </a:p>
        </p:txBody>
      </p: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BA025862-42BC-4303-9ACB-9BF8B641EEBC}"/>
              </a:ext>
            </a:extLst>
          </p:cNvPr>
          <p:cNvCxnSpPr/>
          <p:nvPr/>
        </p:nvCxnSpPr>
        <p:spPr>
          <a:xfrm>
            <a:off x="2312877" y="567765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4A159889-E4AC-4F4B-890A-CB84E12C0422}"/>
              </a:ext>
            </a:extLst>
          </p:cNvPr>
          <p:cNvCxnSpPr/>
          <p:nvPr/>
        </p:nvCxnSpPr>
        <p:spPr>
          <a:xfrm>
            <a:off x="4414861" y="567765"/>
            <a:ext cx="0" cy="26559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8A8CDB74-2035-462C-86D6-FF92E5CB1CE2}"/>
              </a:ext>
            </a:extLst>
          </p:cNvPr>
          <p:cNvCxnSpPr/>
          <p:nvPr/>
        </p:nvCxnSpPr>
        <p:spPr>
          <a:xfrm>
            <a:off x="1499276" y="2050744"/>
            <a:ext cx="360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C70E1773-9B86-4349-8303-14F5B111974B}"/>
              </a:ext>
            </a:extLst>
          </p:cNvPr>
          <p:cNvCxnSpPr/>
          <p:nvPr/>
        </p:nvCxnSpPr>
        <p:spPr>
          <a:xfrm>
            <a:off x="1993164" y="2052228"/>
            <a:ext cx="360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EA42D21D-08F6-45F3-A94A-39CE9CDFE5C4}"/>
              </a:ext>
            </a:extLst>
          </p:cNvPr>
          <p:cNvCxnSpPr/>
          <p:nvPr/>
        </p:nvCxnSpPr>
        <p:spPr>
          <a:xfrm>
            <a:off x="2459545" y="2052226"/>
            <a:ext cx="360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A073EBB8-45C8-4524-8C8D-2C176BE0DFF2}"/>
              </a:ext>
            </a:extLst>
          </p:cNvPr>
          <p:cNvCxnSpPr/>
          <p:nvPr/>
        </p:nvCxnSpPr>
        <p:spPr>
          <a:xfrm>
            <a:off x="2988211" y="2043349"/>
            <a:ext cx="360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B0332077-8C26-46A9-89B3-4E3B399BDC44}"/>
              </a:ext>
            </a:extLst>
          </p:cNvPr>
          <p:cNvCxnSpPr/>
          <p:nvPr/>
        </p:nvCxnSpPr>
        <p:spPr>
          <a:xfrm>
            <a:off x="3454592" y="2043347"/>
            <a:ext cx="360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A05DD4F9-D044-4FD3-853C-C1D2530DD545}"/>
              </a:ext>
            </a:extLst>
          </p:cNvPr>
          <p:cNvCxnSpPr/>
          <p:nvPr/>
        </p:nvCxnSpPr>
        <p:spPr>
          <a:xfrm>
            <a:off x="3948480" y="2044831"/>
            <a:ext cx="360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C0F2C1EE-2226-4013-8F8A-787783EDB720}"/>
              </a:ext>
            </a:extLst>
          </p:cNvPr>
          <p:cNvCxnSpPr/>
          <p:nvPr/>
        </p:nvCxnSpPr>
        <p:spPr>
          <a:xfrm>
            <a:off x="4414861" y="2044829"/>
            <a:ext cx="36000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CuadroTexto 57">
            <a:extLst>
              <a:ext uri="{FF2B5EF4-FFF2-40B4-BE49-F238E27FC236}">
                <a16:creationId xmlns:a16="http://schemas.microsoft.com/office/drawing/2014/main" id="{779B3647-1FB5-4342-8FF6-05A2F05809F3}"/>
              </a:ext>
            </a:extLst>
          </p:cNvPr>
          <p:cNvSpPr txBox="1"/>
          <p:nvPr/>
        </p:nvSpPr>
        <p:spPr>
          <a:xfrm>
            <a:off x="4341288" y="1659208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D593D025-FADA-4B97-80D4-B66C3C16F2D8}"/>
              </a:ext>
            </a:extLst>
          </p:cNvPr>
          <p:cNvSpPr txBox="1"/>
          <p:nvPr/>
        </p:nvSpPr>
        <p:spPr>
          <a:xfrm>
            <a:off x="2813292" y="1659208"/>
            <a:ext cx="699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Inp</a:t>
            </a:r>
            <a:endParaRPr lang="es-ES" dirty="0"/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038AA367-6279-452C-85F7-78347A2E1418}"/>
              </a:ext>
            </a:extLst>
          </p:cNvPr>
          <p:cNvSpPr txBox="1"/>
          <p:nvPr/>
        </p:nvSpPr>
        <p:spPr>
          <a:xfrm>
            <a:off x="3437814" y="1659208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1371B4DC-BF70-49CC-9326-C228375DE0D7}"/>
              </a:ext>
            </a:extLst>
          </p:cNvPr>
          <p:cNvSpPr txBox="1"/>
          <p:nvPr/>
        </p:nvSpPr>
        <p:spPr>
          <a:xfrm>
            <a:off x="3895069" y="165920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SB</a:t>
            </a:r>
          </a:p>
        </p:txBody>
      </p:sp>
    </p:spTree>
    <p:extLst>
      <p:ext uri="{BB962C8B-B14F-4D97-AF65-F5344CB8AC3E}">
        <p14:creationId xmlns:p14="http://schemas.microsoft.com/office/powerpoint/2010/main" val="29259473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443</Words>
  <Application>Microsoft Office PowerPoint</Application>
  <PresentationFormat>Panorámica</PresentationFormat>
  <Paragraphs>113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Inmunoprecipitación hnRNPK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Inmunoprecipitación hnRNPK</dc:title>
  <dc:creator>Marta Torrecilla Parra</dc:creator>
  <cp:lastModifiedBy>Marta Torrecilla Parra</cp:lastModifiedBy>
  <cp:revision>19</cp:revision>
  <dcterms:created xsi:type="dcterms:W3CDTF">2019-09-30T11:32:01Z</dcterms:created>
  <dcterms:modified xsi:type="dcterms:W3CDTF">2019-09-30T15:11:26Z</dcterms:modified>
</cp:coreProperties>
</file>

<file path=docProps/thumbnail.jpeg>
</file>